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6" r:id="rId5"/>
    <p:sldId id="271" r:id="rId6"/>
    <p:sldId id="274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89kYzonESDKgzxGjqNJb1dLY/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0E4C87-AFC7-44A7-B3B9-0405AF638E8A}">
  <a:tblStyle styleId="{BE0E4C87-AFC7-44A7-B3B9-0405AF638E8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A80A8C1-FA5E-47B2-9557-078BD0405DF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FE3470C-3C93-4C0F-B794-C2CA99BE9C50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43"/>
    <p:restoredTop sz="94689"/>
  </p:normalViewPr>
  <p:slideViewPr>
    <p:cSldViewPr snapToGrid="0" snapToObjects="1">
      <p:cViewPr varScale="1">
        <p:scale>
          <a:sx n="129" d="100"/>
          <a:sy n="129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28" Type="http://schemas.openxmlformats.org/officeDocument/2006/relationships/theme" Target="theme/theme1.xml"/><Relationship Id="rId4" Type="http://schemas.openxmlformats.org/officeDocument/2006/relationships/slide" Target="slides/slide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Gantt chart has not changed, we just added the planned dates for the entire course of the project,  on top based on today’s KO.</a:t>
            </a:r>
            <a:endParaRPr/>
          </a:p>
        </p:txBody>
      </p:sp>
      <p:sp>
        <p:nvSpPr>
          <p:cNvPr id="111" name="Google Shape;11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b1dd76c6c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2b1dd76c6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b1dd76c6c5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g2b1dd76c6c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978f0aaf7e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2978f0aaf7e_2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6" name="Google Shape;326;g2978f0aaf7e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5888"/>
            <a:ext cx="12192000" cy="612243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523999" y="5581039"/>
            <a:ext cx="9144000" cy="36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GB" sz="1800">
                <a:solidFill>
                  <a:schemeClr val="lt1"/>
                </a:solidFill>
              </a:rPr>
              <a:t>Selected by RHEA under the ESA regulations and Best Practice processes</a:t>
            </a:r>
            <a:endParaRPr/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785987" y="4805563"/>
            <a:ext cx="10620023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GB" sz="2400" baseline="30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Project Progress Meeting</a:t>
            </a:r>
            <a:br>
              <a:rPr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400">
                <a:solidFill>
                  <a:schemeClr val="lt1"/>
                </a:solidFill>
              </a:rPr>
              <a:t>22</a:t>
            </a:r>
            <a:r>
              <a:rPr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January 2024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7208" y="6106547"/>
            <a:ext cx="667769" cy="66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5">
            <a:alphaModFix/>
          </a:blip>
          <a:srcRect l="7864" r="6601"/>
          <a:stretch/>
        </p:blipFill>
        <p:spPr>
          <a:xfrm>
            <a:off x="4186278" y="6152761"/>
            <a:ext cx="706547" cy="610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50631" y="6195684"/>
            <a:ext cx="1309023" cy="432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67611" y="6204488"/>
            <a:ext cx="1489610" cy="442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8">
            <a:alphaModFix/>
          </a:blip>
          <a:srcRect r="5104" b="-2646"/>
          <a:stretch/>
        </p:blipFill>
        <p:spPr>
          <a:xfrm>
            <a:off x="6357221" y="6177301"/>
            <a:ext cx="1793410" cy="46934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/>
          <p:nvPr/>
        </p:nvSpPr>
        <p:spPr>
          <a:xfrm>
            <a:off x="1615521" y="4159232"/>
            <a:ext cx="90524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Destination Renewable Energy (DRE) Use Case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2"/>
          <p:cNvSpPr txBox="1"/>
          <p:nvPr/>
        </p:nvSpPr>
        <p:spPr>
          <a:xfrm>
            <a:off x="439762" y="412256"/>
            <a:ext cx="11009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Gantt chart</a:t>
            </a:r>
            <a:endParaRPr sz="40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4312" y="6038766"/>
            <a:ext cx="667769" cy="66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2"/>
          <p:cNvPicPr preferRelativeResize="0"/>
          <p:nvPr/>
        </p:nvPicPr>
        <p:blipFill rotWithShape="1">
          <a:blip r:embed="rId4">
            <a:alphaModFix/>
          </a:blip>
          <a:srcRect l="7864" r="6601"/>
          <a:stretch/>
        </p:blipFill>
        <p:spPr>
          <a:xfrm>
            <a:off x="6638450" y="6067223"/>
            <a:ext cx="706547" cy="610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28017" y="6156360"/>
            <a:ext cx="1309023" cy="432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44997" y="6165164"/>
            <a:ext cx="1489610" cy="442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2"/>
          <p:cNvPicPr preferRelativeResize="0"/>
          <p:nvPr/>
        </p:nvPicPr>
        <p:blipFill rotWithShape="1">
          <a:blip r:embed="rId7">
            <a:alphaModFix/>
          </a:blip>
          <a:srcRect r="5104" b="-2646"/>
          <a:stretch/>
        </p:blipFill>
        <p:spPr>
          <a:xfrm>
            <a:off x="8834607" y="6137977"/>
            <a:ext cx="1793410" cy="469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2"/>
          <p:cNvSpPr txBox="1"/>
          <p:nvPr/>
        </p:nvSpPr>
        <p:spPr>
          <a:xfrm>
            <a:off x="5002100" y="796650"/>
            <a:ext cx="8127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13/11/2023</a:t>
            </a:r>
            <a:endParaRPr sz="1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2"/>
          <p:cNvSpPr txBox="1"/>
          <p:nvPr/>
        </p:nvSpPr>
        <p:spPr>
          <a:xfrm>
            <a:off x="11165379" y="796650"/>
            <a:ext cx="8127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20/11/2024</a:t>
            </a:r>
            <a:endParaRPr sz="1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2"/>
          <p:cNvSpPr txBox="1"/>
          <p:nvPr/>
        </p:nvSpPr>
        <p:spPr>
          <a:xfrm>
            <a:off x="8083910" y="796650"/>
            <a:ext cx="8127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17/05/2024</a:t>
            </a:r>
            <a:endParaRPr sz="1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2"/>
          <p:cNvSpPr txBox="1"/>
          <p:nvPr/>
        </p:nvSpPr>
        <p:spPr>
          <a:xfrm>
            <a:off x="6555508" y="796650"/>
            <a:ext cx="8127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16/02/2024</a:t>
            </a:r>
            <a:endParaRPr sz="1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2"/>
          <p:cNvSpPr txBox="1"/>
          <p:nvPr/>
        </p:nvSpPr>
        <p:spPr>
          <a:xfrm>
            <a:off x="9579219" y="796650"/>
            <a:ext cx="8127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23/08/2024</a:t>
            </a:r>
            <a:endParaRPr sz="1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" y="1157112"/>
            <a:ext cx="11400673" cy="4815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32"/>
          <p:cNvCxnSpPr/>
          <p:nvPr/>
        </p:nvCxnSpPr>
        <p:spPr>
          <a:xfrm>
            <a:off x="5432425" y="1090650"/>
            <a:ext cx="0" cy="5042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" name="Google Shape;126;p32"/>
          <p:cNvCxnSpPr/>
          <p:nvPr/>
        </p:nvCxnSpPr>
        <p:spPr>
          <a:xfrm>
            <a:off x="8475925" y="1090650"/>
            <a:ext cx="0" cy="5042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32"/>
          <p:cNvCxnSpPr/>
          <p:nvPr/>
        </p:nvCxnSpPr>
        <p:spPr>
          <a:xfrm>
            <a:off x="6955850" y="1090650"/>
            <a:ext cx="0" cy="5042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128;p32"/>
          <p:cNvCxnSpPr/>
          <p:nvPr/>
        </p:nvCxnSpPr>
        <p:spPr>
          <a:xfrm>
            <a:off x="11553075" y="1090650"/>
            <a:ext cx="0" cy="5042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32"/>
          <p:cNvCxnSpPr/>
          <p:nvPr/>
        </p:nvCxnSpPr>
        <p:spPr>
          <a:xfrm>
            <a:off x="10006650" y="1090650"/>
            <a:ext cx="0" cy="5042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Google Shape;130;p32"/>
          <p:cNvSpPr txBox="1"/>
          <p:nvPr/>
        </p:nvSpPr>
        <p:spPr>
          <a:xfrm>
            <a:off x="5561950" y="935425"/>
            <a:ext cx="7647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15/12</a:t>
            </a: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2"/>
          <p:cNvSpPr txBox="1"/>
          <p:nvPr/>
        </p:nvSpPr>
        <p:spPr>
          <a:xfrm>
            <a:off x="6069413" y="935425"/>
            <a:ext cx="7647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19/01</a:t>
            </a: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2"/>
          <p:cNvSpPr txBox="1"/>
          <p:nvPr/>
        </p:nvSpPr>
        <p:spPr>
          <a:xfrm>
            <a:off x="7597038" y="935425"/>
            <a:ext cx="7647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19/04</a:t>
            </a: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2"/>
          <p:cNvSpPr txBox="1"/>
          <p:nvPr/>
        </p:nvSpPr>
        <p:spPr>
          <a:xfrm>
            <a:off x="7088738" y="935425"/>
            <a:ext cx="7647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15/03</a:t>
            </a: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2"/>
          <p:cNvSpPr txBox="1"/>
          <p:nvPr/>
        </p:nvSpPr>
        <p:spPr>
          <a:xfrm>
            <a:off x="10146225" y="935425"/>
            <a:ext cx="7647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25/09</a:t>
            </a: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2"/>
          <p:cNvSpPr txBox="1"/>
          <p:nvPr/>
        </p:nvSpPr>
        <p:spPr>
          <a:xfrm>
            <a:off x="9127063" y="935425"/>
            <a:ext cx="7647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19/07</a:t>
            </a: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2"/>
          <p:cNvSpPr txBox="1"/>
          <p:nvPr/>
        </p:nvSpPr>
        <p:spPr>
          <a:xfrm>
            <a:off x="8645213" y="935425"/>
            <a:ext cx="7647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21/06</a:t>
            </a: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2"/>
          <p:cNvSpPr txBox="1"/>
          <p:nvPr/>
        </p:nvSpPr>
        <p:spPr>
          <a:xfrm>
            <a:off x="10657100" y="935425"/>
            <a:ext cx="7647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23/10</a:t>
            </a: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" name="Google Shape;138;p32"/>
          <p:cNvCxnSpPr/>
          <p:nvPr/>
        </p:nvCxnSpPr>
        <p:spPr>
          <a:xfrm>
            <a:off x="6465307" y="816758"/>
            <a:ext cx="0" cy="5348406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/>
        </p:nvSpPr>
        <p:spPr>
          <a:xfrm>
            <a:off x="439762" y="412256"/>
            <a:ext cx="1100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Status Overview</a:t>
            </a:r>
            <a:endParaRPr sz="40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4312" y="6038766"/>
            <a:ext cx="667769" cy="66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 rotWithShape="1">
          <a:blip r:embed="rId4">
            <a:alphaModFix/>
          </a:blip>
          <a:srcRect l="7860" r="6611"/>
          <a:stretch/>
        </p:blipFill>
        <p:spPr>
          <a:xfrm>
            <a:off x="6638450" y="6067223"/>
            <a:ext cx="706547" cy="610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28017" y="6156360"/>
            <a:ext cx="1309023" cy="432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44997" y="6165164"/>
            <a:ext cx="1489610" cy="442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"/>
          <p:cNvPicPr preferRelativeResize="0"/>
          <p:nvPr/>
        </p:nvPicPr>
        <p:blipFill rotWithShape="1">
          <a:blip r:embed="rId7">
            <a:alphaModFix/>
          </a:blip>
          <a:srcRect r="5104" b="-2646"/>
          <a:stretch/>
        </p:blipFill>
        <p:spPr>
          <a:xfrm>
            <a:off x="8834607" y="6137977"/>
            <a:ext cx="1793410" cy="46934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"/>
          <p:cNvSpPr txBox="1"/>
          <p:nvPr/>
        </p:nvSpPr>
        <p:spPr>
          <a:xfrm>
            <a:off x="637674" y="1442377"/>
            <a:ext cx="10901656" cy="4724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actions </a:t>
            </a:r>
            <a:r>
              <a:rPr lang="en-GB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assigned to the consortium at KO and KO+1 are </a:t>
            </a:r>
            <a:r>
              <a:rPr lang="en-GB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 weekly meetings in place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2 is completed </a:t>
            </a:r>
            <a:r>
              <a:rPr lang="en-GB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GB" sz="18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further information under Sprint Review 2</a:t>
            </a:r>
            <a:r>
              <a:rPr lang="en-GB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including updates on 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 design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KO+2 deliverables provided</a:t>
            </a:r>
            <a:r>
              <a:rPr lang="en-GB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RHEA Group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GB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Abstracts submitted </a:t>
            </a:r>
            <a:r>
              <a:rPr lang="en-GB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IGARSS 2024 and EGU 2024:</a:t>
            </a:r>
          </a:p>
          <a:p>
            <a:pPr marL="457200" lvl="6" indent="-330200">
              <a:buSzPts val="1600"/>
              <a:buFont typeface="Wingdings" pitchFamily="2" charset="2"/>
              <a:buChar char="ü"/>
            </a:pPr>
            <a:r>
              <a:rPr lang="en-GB" sz="1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IGARSS</a:t>
            </a:r>
            <a:r>
              <a:rPr lang="en-GB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Paper #1219: Destination Renewable Energy: A Renewable Energy application based on Destination Earth Initiative data and platforms 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(CCS.28: Copernicus and Destine Platform Ecosystem Opportunities)</a:t>
            </a:r>
          </a:p>
          <a:p>
            <a:pPr marL="3028950" lvl="0" indent="-285750">
              <a:buFont typeface="Wingdings" pitchFamily="2" charset="2"/>
              <a:buChar char="ü"/>
            </a:pPr>
            <a:endParaRPr lang="en-GB"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5" indent="-330200">
              <a:buSzPts val="1600"/>
              <a:buFont typeface="Wingdings" pitchFamily="2" charset="2"/>
              <a:buChar char="ü"/>
            </a:pPr>
            <a:r>
              <a:rPr lang="en-GB" sz="1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EGU</a:t>
            </a:r>
            <a:r>
              <a:rPr lang="en-GB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Development of a Hybrid Renewable Energy Forecasting System under the Destination Earth initiative 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(ESSI2.5, EDI, Digital Twins of the Earth System)</a:t>
            </a:r>
            <a:endParaRPr lang="en-GB" dirty="0"/>
          </a:p>
          <a:p>
            <a:pPr marL="2286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1dd76c6c5_0_0"/>
          <p:cNvSpPr txBox="1"/>
          <p:nvPr/>
        </p:nvSpPr>
        <p:spPr>
          <a:xfrm>
            <a:off x="439762" y="412256"/>
            <a:ext cx="1100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40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g2b1dd76c6c5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4312" y="6038766"/>
            <a:ext cx="667769" cy="66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b1dd76c6c5_0_0"/>
          <p:cNvPicPr preferRelativeResize="0"/>
          <p:nvPr/>
        </p:nvPicPr>
        <p:blipFill rotWithShape="1">
          <a:blip r:embed="rId4">
            <a:alphaModFix/>
          </a:blip>
          <a:srcRect l="7860" r="6611"/>
          <a:stretch/>
        </p:blipFill>
        <p:spPr>
          <a:xfrm>
            <a:off x="6638450" y="6067223"/>
            <a:ext cx="706547" cy="610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b1dd76c6c5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28017" y="6156360"/>
            <a:ext cx="1309023" cy="432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b1dd76c6c5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44997" y="6165164"/>
            <a:ext cx="1489610" cy="442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b1dd76c6c5_0_0"/>
          <p:cNvPicPr preferRelativeResize="0"/>
          <p:nvPr/>
        </p:nvPicPr>
        <p:blipFill rotWithShape="1">
          <a:blip r:embed="rId7">
            <a:alphaModFix/>
          </a:blip>
          <a:srcRect r="5105" b="-2648"/>
          <a:stretch/>
        </p:blipFill>
        <p:spPr>
          <a:xfrm>
            <a:off x="8834607" y="6137977"/>
            <a:ext cx="1793410" cy="46934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b1dd76c6c5_0_0"/>
          <p:cNvSpPr txBox="1"/>
          <p:nvPr/>
        </p:nvSpPr>
        <p:spPr>
          <a:xfrm>
            <a:off x="1075500" y="1577288"/>
            <a:ext cx="939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2b1dd76c6c5_0_0"/>
          <p:cNvSpPr txBox="1"/>
          <p:nvPr/>
        </p:nvSpPr>
        <p:spPr>
          <a:xfrm>
            <a:off x="608188" y="1059325"/>
            <a:ext cx="11340000" cy="45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Sprint 2 Goal </a:t>
            </a:r>
            <a:endParaRPr sz="2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GB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December </a:t>
            </a:r>
            <a:r>
              <a:rPr lang="en-GB" sz="2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18th 2023 to January 19th 2024)</a:t>
            </a:r>
            <a:endParaRPr sz="3600" b="1" i="0" u="none" strike="noStrike" cap="none" dirty="0">
              <a:solidFill>
                <a:srgbClr val="0000FF"/>
              </a:solidFill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2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en-GB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Workshop: </a:t>
            </a:r>
            <a:r>
              <a:rPr lang="en-GB" sz="1900" dirty="0"/>
              <a:t>Session </a:t>
            </a:r>
            <a:r>
              <a:rPr lang="en-GB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took place on Thursday January 11th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en-GB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 is done or is in progress under below areas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-GB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 Design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-GB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APIs initialization using sample data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-GB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 login &amp; template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-GB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Wireframes designed to cover the business need to contribute to the scalability of the use Case until DESP services are published</a:t>
            </a:r>
            <a:endParaRPr sz="19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GB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collection API and integration trials with Quest production sites</a:t>
            </a:r>
            <a:endParaRPr sz="19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GB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 trials with NOA for forecasting results</a:t>
            </a:r>
            <a:r>
              <a:rPr lang="en-GB" sz="1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9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GB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 access to DESP to the DRE team (intended after the meeting with the DESP team) → This Task was moved from previous Sprint as Open Item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b1dd76c6c5_0_61"/>
          <p:cNvSpPr txBox="1"/>
          <p:nvPr/>
        </p:nvSpPr>
        <p:spPr>
          <a:xfrm>
            <a:off x="439762" y="412256"/>
            <a:ext cx="1100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40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g2b1dd76c6c5_0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4312" y="6038766"/>
            <a:ext cx="667769" cy="66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b1dd76c6c5_0_61"/>
          <p:cNvPicPr preferRelativeResize="0"/>
          <p:nvPr/>
        </p:nvPicPr>
        <p:blipFill rotWithShape="1">
          <a:blip r:embed="rId4">
            <a:alphaModFix/>
          </a:blip>
          <a:srcRect l="7860" r="6611"/>
          <a:stretch/>
        </p:blipFill>
        <p:spPr>
          <a:xfrm>
            <a:off x="6638450" y="6067223"/>
            <a:ext cx="706547" cy="610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b1dd76c6c5_0_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28017" y="6156360"/>
            <a:ext cx="1309023" cy="432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2b1dd76c6c5_0_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44997" y="6165164"/>
            <a:ext cx="1489610" cy="442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b1dd76c6c5_0_61"/>
          <p:cNvPicPr preferRelativeResize="0"/>
          <p:nvPr/>
        </p:nvPicPr>
        <p:blipFill rotWithShape="1">
          <a:blip r:embed="rId7">
            <a:alphaModFix/>
          </a:blip>
          <a:srcRect r="5105" b="-2648"/>
          <a:stretch/>
        </p:blipFill>
        <p:spPr>
          <a:xfrm>
            <a:off x="8834607" y="6137977"/>
            <a:ext cx="1793410" cy="46934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b1dd76c6c5_0_61"/>
          <p:cNvSpPr txBox="1"/>
          <p:nvPr/>
        </p:nvSpPr>
        <p:spPr>
          <a:xfrm>
            <a:off x="1075500" y="1577288"/>
            <a:ext cx="939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g2b1dd76c6c5_0_6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9738" y="1156588"/>
            <a:ext cx="5216424" cy="454481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b1dd76c6c5_0_61"/>
          <p:cNvSpPr txBox="1"/>
          <p:nvPr/>
        </p:nvSpPr>
        <p:spPr>
          <a:xfrm>
            <a:off x="53813" y="244700"/>
            <a:ext cx="1134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Wireframes - HYREF Model Prediction and Energy Production summary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2b1dd76c6c5_0_61"/>
          <p:cNvSpPr txBox="1"/>
          <p:nvPr/>
        </p:nvSpPr>
        <p:spPr>
          <a:xfrm>
            <a:off x="5944288" y="2192650"/>
            <a:ext cx="5150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HYREF model's predictive capabilities in forecasting energy production, along with a summary of actual energy output data for comparison and analysis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2978f0aaf7e_2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5050"/>
            <a:ext cx="1219200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29" name="Google Shape;329;g2978f0aaf7e_2_14"/>
          <p:cNvSpPr txBox="1"/>
          <p:nvPr/>
        </p:nvSpPr>
        <p:spPr>
          <a:xfrm>
            <a:off x="3656436" y="732483"/>
            <a:ext cx="4442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4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332</Words>
  <Application>Microsoft Macintosh PowerPoint</Application>
  <PresentationFormat>Widescreen</PresentationFormat>
  <Paragraphs>48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Wingdings</vt:lpstr>
      <vt:lpstr>Office Theme</vt:lpstr>
      <vt:lpstr>2nd Project Progress Meeting 22 January 2024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2nd Project Progress Meeting 22 January 2024 </dc:title>
  <dc:creator>Dorella Papadopoulou</dc:creator>
  <cp:lastModifiedBy>Microsoft Office User</cp:lastModifiedBy>
  <cp:revision>4</cp:revision>
  <dcterms:created xsi:type="dcterms:W3CDTF">2023-10-23T06:21:27Z</dcterms:created>
  <dcterms:modified xsi:type="dcterms:W3CDTF">2024-01-23T07:53:03Z</dcterms:modified>
</cp:coreProperties>
</file>